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63" r:id="rId4"/>
    <p:sldId id="257" r:id="rId5"/>
    <p:sldId id="296" r:id="rId6"/>
    <p:sldId id="297" r:id="rId7"/>
    <p:sldId id="295" r:id="rId8"/>
    <p:sldId id="298" r:id="rId9"/>
    <p:sldId id="261" r:id="rId10"/>
    <p:sldId id="293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9" d="100"/>
          <a:sy n="89" d="100"/>
        </p:scale>
        <p:origin x="1314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5DC11D-2A88-4351-A443-FA59F18230FB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5ACF41-BDFE-43A3-B8DE-8305C3215A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093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ACF41-BDFE-43A3-B8DE-8305C3215AC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901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59630F-DEA0-40B4-A5DE-161F43A56E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9745C7E-93BC-43A9-B606-DBACDDA40D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7C4FBA-3971-4F5C-89F5-6DC02861D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FCB23-AB06-43E0-BF6C-8CAF1804B194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FBB880-7291-4065-BEFB-7D4A4E8C3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CA5852-C4E3-4921-B193-4BE46829B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D8EFE-8C28-41FB-A312-C071B68D7C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2589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C80A48-6D09-4DCC-B6A0-7F11B19D0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487D8E7-3BA6-434C-9F51-5A67611F09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70BC4E-576D-4CB8-B359-AFC19D55E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FCB23-AB06-43E0-BF6C-8CAF1804B194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CA2994-07EA-4201-A84E-95EB6020C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0F6068-D2F0-41ED-819C-A39D0BF8B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D8EFE-8C28-41FB-A312-C071B68D7C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693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6E323EC-D311-4ACF-8516-FCBDCAE7A6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0380508-0361-4F05-9A2F-A24D3FCFCB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F19C25-5248-4874-8D11-9A6CA308B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FCB23-AB06-43E0-BF6C-8CAF1804B194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ADE577-1A63-402F-B57C-1086D3D58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4E4CF7-0C9E-4033-AE24-D52C43DC2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D8EFE-8C28-41FB-A312-C071B68D7C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851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DF2497-E0BD-4842-A1E8-9550DE751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4C780F-7A56-4AD4-9509-97B0A776E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101814-83D0-4814-8D78-DDD440654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FCB23-AB06-43E0-BF6C-8CAF1804B194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8ED2AF-BE73-4D0E-9CF6-6AFC9D1D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E48C38-7680-4CDC-9A8B-F4DF3ABC9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D8EFE-8C28-41FB-A312-C071B68D7C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118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E8074A-456C-4419-9763-AE350746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B17330-EEEA-4B83-943D-740FE5AD8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8386E8-50E2-481F-BA7A-1A946A793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FCB23-AB06-43E0-BF6C-8CAF1804B194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E531AC-E04C-4E30-ADC4-36602B335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5E8C5E-C0D3-4448-A6CC-BCAAB782B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D8EFE-8C28-41FB-A312-C071B68D7C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42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6967F3-6AEE-42CB-B5F5-D16E86368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15BFB8-D949-4EFF-855A-8B710C8C13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C8B1993-D44F-4F8C-B947-B581B84BD0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7B5979F-08C2-4E45-A049-13C18C42E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FCB23-AB06-43E0-BF6C-8CAF1804B194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DCDF22-FA8A-4C94-986B-2472076D4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2B0E29-EAD6-4279-8B8D-3829CABF7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D8EFE-8C28-41FB-A312-C071B68D7C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441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BA1303-BF29-42A2-88FB-3E4E02B32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EC9EC4-85FB-4157-88B8-DCD26166E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343D810-A0EA-4069-9B62-25D5EDD7F9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13A3363-EE9A-4561-B6DB-56505DE33F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4B6B5F2-3CC3-4A33-8AB6-1B0A21D4BB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566D49E-B08F-4E9F-8380-86192DCA6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FCB23-AB06-43E0-BF6C-8CAF1804B194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0E5E6D0-FC46-45FD-A9B5-5654E04AD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BAD6E41-4329-4078-80D1-78FD9EF6C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D8EFE-8C28-41FB-A312-C071B68D7C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286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B93ECA-96F5-490B-95CA-F031D8133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7293D35-6B48-4279-9D38-E42444098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FCB23-AB06-43E0-BF6C-8CAF1804B194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251989-A384-471D-8722-7C53175FC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593F476-37D2-4CE2-9558-53700D0A4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D8EFE-8C28-41FB-A312-C071B68D7C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8900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ED42C76-8988-4409-B9BA-35C28CA4B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FCB23-AB06-43E0-BF6C-8CAF1804B194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A89E14D-1FCA-403D-940E-136FCF511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83DCB3-285B-4A93-9CB5-AF6CA25CF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D8EFE-8C28-41FB-A312-C071B68D7C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2165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4DEFC1-B6C6-46E9-B09A-A161516D0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0BD705-A696-4531-9FE1-B5312AE52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EFA62C2-7D1C-4C50-AAE0-7898FB92E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5A78688-452F-428E-86F5-4639A6882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FCB23-AB06-43E0-BF6C-8CAF1804B194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FE374E-79ED-4FFF-B14C-B9C77CA9C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C90741E-2A9F-4FE1-9420-60381C1F5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D8EFE-8C28-41FB-A312-C071B68D7C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100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AC7CA8-BE8B-483B-BA8F-6303CAA62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CF531FA-442A-4B2B-AA39-05EB7295C8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3B95C3-B9D6-4437-8F70-38F2145D2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25154C7-A558-4B38-A27F-422086320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FCB23-AB06-43E0-BF6C-8CAF1804B194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5688C0-FCA9-4DB2-9A7C-A5F6FED9E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45B6AA4-760C-4A28-BFDF-0D21C3070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D8EFE-8C28-41FB-A312-C071B68D7C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666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5A2EBE9-03BD-4D90-A333-9D895F9BF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4A486E-4B84-4D67-8C2A-8EB99BCD2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72CDE1-8595-43C9-9BDB-9C782783CE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FCB23-AB06-43E0-BF6C-8CAF1804B194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E96614-FB44-4568-A687-67571315C2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BF22CE-6F83-4997-A0B6-5B203A61B9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7D8EFE-8C28-41FB-A312-C071B68D7C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364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ustc-chuangyang.github.io/" TargetMode="External"/><Relationship Id="rId2" Type="http://schemas.openxmlformats.org/officeDocument/2006/relationships/hyperlink" Target="mailto:chuang.yang@csis.u-tokyo.ac.jp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2F06A1-0342-4A82-A0FB-D82D695F42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33200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基于大规模共享单车数据的交通流量可视化系统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4B31F4B-EF46-4BF6-A00C-DD8A4CBA1B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0038"/>
            <a:ext cx="9144000" cy="1655762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sz="4400" dirty="0"/>
              <a:t>杨闯</a:t>
            </a:r>
            <a:endParaRPr lang="en-US" altLang="zh-CN" sz="4400" dirty="0"/>
          </a:p>
          <a:p>
            <a:r>
              <a:rPr lang="zh-CN" altLang="en-US" sz="4400" dirty="0"/>
              <a:t>空间信息科学中心，东京大学</a:t>
            </a:r>
            <a:endParaRPr lang="en-US" altLang="zh-CN" sz="4400" dirty="0"/>
          </a:p>
          <a:p>
            <a:r>
              <a:rPr lang="zh-CN" altLang="en-US" sz="4400" dirty="0"/>
              <a:t>南科大 </a:t>
            </a:r>
            <a:r>
              <a:rPr lang="en-US" altLang="zh-CN" sz="4400" dirty="0"/>
              <a:t>15 </a:t>
            </a:r>
            <a:r>
              <a:rPr lang="zh-CN" altLang="en-US" sz="4400" dirty="0"/>
              <a:t>级 本科生</a:t>
            </a:r>
          </a:p>
        </p:txBody>
      </p:sp>
    </p:spTree>
    <p:extLst>
      <p:ext uri="{BB962C8B-B14F-4D97-AF65-F5344CB8AC3E}">
        <p14:creationId xmlns:p14="http://schemas.microsoft.com/office/powerpoint/2010/main" val="2903414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9426AC-46EB-4208-AF2B-BF782F809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DC7D751-537E-46B8-B01D-460A2CDBD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410789"/>
            <a:ext cx="7886700" cy="4766174"/>
          </a:xfrm>
        </p:spPr>
        <p:txBody>
          <a:bodyPr>
            <a:normAutofit/>
          </a:bodyPr>
          <a:lstStyle/>
          <a:p>
            <a:r>
              <a:rPr lang="en-US" sz="2400" dirty="0"/>
              <a:t>Email: </a:t>
            </a:r>
            <a:r>
              <a:rPr lang="en-US" altLang="zh-CN" sz="2400" dirty="0">
                <a:hlinkClick r:id="rId2"/>
              </a:rPr>
              <a:t>chuang.yang</a:t>
            </a:r>
            <a:r>
              <a:rPr lang="en-US" sz="2400" dirty="0">
                <a:hlinkClick r:id="rId2"/>
              </a:rPr>
              <a:t>@csis.u-tokyo.ac.jp</a:t>
            </a:r>
            <a:endParaRPr lang="en-US" sz="2400" dirty="0"/>
          </a:p>
          <a:p>
            <a:r>
              <a:rPr lang="zh-CN" altLang="en-US" sz="2400" dirty="0"/>
              <a:t>微信</a:t>
            </a:r>
            <a:r>
              <a:rPr lang="en-US" sz="2400" dirty="0"/>
              <a:t>: </a:t>
            </a:r>
            <a:r>
              <a:rPr lang="en-US" sz="2400" dirty="0" err="1"/>
              <a:t>hxycxazx</a:t>
            </a:r>
            <a:r>
              <a:rPr lang="en-US" sz="2400" dirty="0"/>
              <a:t>  </a:t>
            </a:r>
          </a:p>
          <a:p>
            <a:r>
              <a:rPr lang="zh-CN" altLang="en-US" sz="2400" dirty="0"/>
              <a:t>个人主页</a:t>
            </a:r>
            <a:r>
              <a:rPr lang="en-US" altLang="zh-CN" sz="2400" dirty="0"/>
              <a:t>: </a:t>
            </a:r>
            <a:r>
              <a:rPr lang="en-US" altLang="zh-CN" sz="2400" dirty="0">
                <a:hlinkClick r:id="rId3"/>
              </a:rPr>
              <a:t>https://sustc-chuangyang.github.io/</a:t>
            </a:r>
            <a:r>
              <a:rPr lang="en-US" altLang="zh-CN" sz="2400" dirty="0"/>
              <a:t> </a:t>
            </a:r>
            <a:endParaRPr lang="en-US" sz="24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31D464B-5177-45E9-9381-A28C238DA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E13E3-75C9-4E89-A3C5-324BB269E41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844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274C37-FC60-4643-8D2B-0FC35CF80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805" y="58241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Discussion 1:</a:t>
            </a:r>
            <a:r>
              <a:rPr lang="zh-CN" altLang="en-US" dirty="0"/>
              <a:t>创新实验时间线</a:t>
            </a:r>
            <a:r>
              <a:rPr lang="en-US" altLang="zh-CN" dirty="0"/>
              <a:t>&amp;</a:t>
            </a:r>
            <a:r>
              <a:rPr lang="zh-CN" altLang="en-US" dirty="0"/>
              <a:t>指导老师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2426530-884B-4022-A99A-A40680CB1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开题报告时间：第</a:t>
            </a:r>
            <a:r>
              <a:rPr lang="en-US" altLang="zh-CN" dirty="0"/>
              <a:t>7</a:t>
            </a:r>
            <a:r>
              <a:rPr lang="zh-CN" altLang="en-US" dirty="0"/>
              <a:t>周</a:t>
            </a:r>
            <a:endParaRPr lang="en-US" altLang="zh-CN" dirty="0"/>
          </a:p>
          <a:p>
            <a:r>
              <a:rPr lang="zh-CN" altLang="en-US" dirty="0"/>
              <a:t>中期时间：第</a:t>
            </a:r>
            <a:r>
              <a:rPr lang="en-US" altLang="zh-CN" dirty="0"/>
              <a:t>12</a:t>
            </a:r>
            <a:r>
              <a:rPr lang="zh-CN" altLang="en-US" dirty="0"/>
              <a:t>周</a:t>
            </a:r>
            <a:endParaRPr lang="en-US" altLang="zh-CN" dirty="0"/>
          </a:p>
          <a:p>
            <a:r>
              <a:rPr lang="zh-CN" altLang="en-US" dirty="0"/>
              <a:t>结题时间：第</a:t>
            </a:r>
            <a:r>
              <a:rPr lang="en-US" altLang="zh-CN" dirty="0"/>
              <a:t>18</a:t>
            </a:r>
            <a:r>
              <a:rPr lang="zh-CN" altLang="en-US" dirty="0"/>
              <a:t>周</a:t>
            </a:r>
            <a:endParaRPr lang="en-US" altLang="zh-CN" dirty="0"/>
          </a:p>
          <a:p>
            <a:r>
              <a:rPr lang="zh-CN" altLang="en-US" dirty="0"/>
              <a:t>如何评价：一点点创新 </a:t>
            </a:r>
            <a:r>
              <a:rPr lang="en-US" altLang="zh-CN" dirty="0"/>
              <a:t>-&gt; </a:t>
            </a:r>
            <a:r>
              <a:rPr lang="zh-CN" altLang="en-US" dirty="0"/>
              <a:t>随时跟进</a:t>
            </a:r>
            <a:endParaRPr lang="en-US" altLang="zh-CN" dirty="0"/>
          </a:p>
          <a:p>
            <a:r>
              <a:rPr lang="en-US" altLang="zh-CN" dirty="0"/>
              <a:t>9</a:t>
            </a:r>
            <a:r>
              <a:rPr lang="zh-CN" altLang="en-US" dirty="0"/>
              <a:t>号交表：</a:t>
            </a:r>
            <a:r>
              <a:rPr lang="zh-CN" altLang="en-US" dirty="0">
                <a:solidFill>
                  <a:srgbClr val="FF0000"/>
                </a:solidFill>
              </a:rPr>
              <a:t>摘要 </a:t>
            </a:r>
            <a:r>
              <a:rPr lang="en-US" altLang="zh-CN" dirty="0">
                <a:solidFill>
                  <a:srgbClr val="FF0000"/>
                </a:solidFill>
              </a:rPr>
              <a:t>0.3 </a:t>
            </a:r>
            <a:r>
              <a:rPr lang="zh-CN" altLang="en-US" dirty="0">
                <a:solidFill>
                  <a:srgbClr val="FF0000"/>
                </a:solidFill>
              </a:rPr>
              <a:t>页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204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38E8F6-02DD-455A-8CEB-9429EEF53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</a:t>
            </a:r>
            <a:r>
              <a:rPr lang="zh-CN" altLang="en-US" dirty="0"/>
              <a:t>可视化？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6EF438-6936-4523-A13F-0ED247BE4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视觉化的 感知</a:t>
            </a:r>
            <a:r>
              <a:rPr lang="en-US" altLang="zh-CN" dirty="0"/>
              <a:t> </a:t>
            </a:r>
            <a:r>
              <a:rPr lang="zh-CN" altLang="en-US" dirty="0"/>
              <a:t>理解 传递 分析</a:t>
            </a:r>
          </a:p>
        </p:txBody>
      </p:sp>
      <p:pic>
        <p:nvPicPr>
          <p:cNvPr id="4" name="图片 3" descr="电脑屏幕的照片&#10;&#10;描述已自动生成">
            <a:extLst>
              <a:ext uri="{FF2B5EF4-FFF2-40B4-BE49-F238E27FC236}">
                <a16:creationId xmlns:a16="http://schemas.microsoft.com/office/drawing/2014/main" id="{F4BE20F3-CE97-43FB-89DC-A9163360A4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14" t="7418" r="26151"/>
          <a:stretch/>
        </p:blipFill>
        <p:spPr>
          <a:xfrm>
            <a:off x="7921059" y="2837633"/>
            <a:ext cx="2946233" cy="30646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 descr="黑暗中的灯光&#10;&#10;低可信度描述已自动生成">
            <a:extLst>
              <a:ext uri="{FF2B5EF4-FFF2-40B4-BE49-F238E27FC236}">
                <a16:creationId xmlns:a16="http://schemas.microsoft.com/office/drawing/2014/main" id="{D4988CCA-9CBC-4053-9FEC-52DE3FB5EB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5" r="13659" b="2"/>
          <a:stretch/>
        </p:blipFill>
        <p:spPr>
          <a:xfrm>
            <a:off x="4839176" y="2817522"/>
            <a:ext cx="2795359" cy="3035830"/>
          </a:xfrm>
          <a:prstGeom prst="rect">
            <a:avLst/>
          </a:prstGeom>
        </p:spPr>
      </p:pic>
      <p:pic>
        <p:nvPicPr>
          <p:cNvPr id="6" name="图片 5" descr="图片包含 图示&#10;&#10;描述已自动生成">
            <a:extLst>
              <a:ext uri="{FF2B5EF4-FFF2-40B4-BE49-F238E27FC236}">
                <a16:creationId xmlns:a16="http://schemas.microsoft.com/office/drawing/2014/main" id="{3E4DCAAB-C79B-4EF5-AA22-BB85EBDF06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0" r="14110" b="-3"/>
          <a:stretch/>
        </p:blipFill>
        <p:spPr>
          <a:xfrm>
            <a:off x="1757293" y="2817522"/>
            <a:ext cx="2795359" cy="303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7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EC5DC97-BFD7-42E0-942E-D567628A5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69" y="1598407"/>
            <a:ext cx="11761061" cy="419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5A658E4F-0F89-456C-BDAA-2BBB22A61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现有的一些可视化工作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8C4FE29-E208-466E-8211-E205AF7D7841}"/>
              </a:ext>
            </a:extLst>
          </p:cNvPr>
          <p:cNvSpPr txBox="1"/>
          <p:nvPr/>
        </p:nvSpPr>
        <p:spPr>
          <a:xfrm>
            <a:off x="215469" y="5974134"/>
            <a:ext cx="101740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Oliveira, Guilherme N., Jose L. Sotomayor, Rafael P. </a:t>
            </a:r>
            <a:r>
              <a:rPr lang="en-US" altLang="zh-CN" b="0" i="0" dirty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Torchelsen</a:t>
            </a:r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US" altLang="zh-CN" b="0" i="0" dirty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Cláudio</a:t>
            </a:r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 T. Silva and J. </a:t>
            </a:r>
            <a:r>
              <a:rPr lang="en-US" altLang="zh-CN" b="0" i="0" dirty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Comba</a:t>
            </a:r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. “Visual analysis of bike-sharing systems.” </a:t>
            </a:r>
            <a:r>
              <a:rPr lang="en-US" altLang="zh-CN" b="0" i="1" dirty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Comput</a:t>
            </a:r>
            <a:r>
              <a:rPr lang="en-US" altLang="zh-CN" b="0" i="1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. Graph.</a:t>
            </a:r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 60 (2016): 119-129.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3284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5A658E4F-0F89-456C-BDAA-2BBB22A61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现有的一些可视化工作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8C4FE29-E208-466E-8211-E205AF7D7841}"/>
              </a:ext>
            </a:extLst>
          </p:cNvPr>
          <p:cNvSpPr txBox="1"/>
          <p:nvPr/>
        </p:nvSpPr>
        <p:spPr>
          <a:xfrm>
            <a:off x="215469" y="5974134"/>
            <a:ext cx="101740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Yan, </a:t>
            </a:r>
            <a:r>
              <a:rPr lang="en-US" altLang="zh-CN" b="0" i="0" dirty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Yuyu</a:t>
            </a:r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, Y. Tao, </a:t>
            </a:r>
            <a:r>
              <a:rPr lang="en-US" altLang="zh-CN" b="0" i="0" dirty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Jin</a:t>
            </a:r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 Xu, </a:t>
            </a:r>
            <a:r>
              <a:rPr lang="en-US" altLang="zh-CN" b="0" i="0" dirty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Shuilin</a:t>
            </a:r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 Ren and H. Lin. “Visual analytics of bike-sharing data based on tensor factorization.” </a:t>
            </a:r>
            <a:r>
              <a:rPr lang="en-US" altLang="zh-CN" b="0" i="1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Journal of Visualization</a:t>
            </a:r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 21 (2018): 495-509.</a:t>
            </a:r>
            <a:endParaRPr lang="zh-CN" altLang="en-US" dirty="0"/>
          </a:p>
        </p:txBody>
      </p:sp>
      <p:pic>
        <p:nvPicPr>
          <p:cNvPr id="4" name="图片 3" descr="地图&#10;&#10;描述已自动生成">
            <a:extLst>
              <a:ext uri="{FF2B5EF4-FFF2-40B4-BE49-F238E27FC236}">
                <a16:creationId xmlns:a16="http://schemas.microsoft.com/office/drawing/2014/main" id="{9BC9BD7B-47C5-48C1-A667-71128675D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88" y="1327846"/>
            <a:ext cx="9395012" cy="451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40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5A658E4F-0F89-456C-BDAA-2BBB22A61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现有的一些可视化工作 </a:t>
            </a:r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AEE91D65-955B-4BD2-BD00-83B1DBF6BB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4"/>
          <a:stretch/>
        </p:blipFill>
        <p:spPr>
          <a:xfrm>
            <a:off x="6595074" y="243603"/>
            <a:ext cx="5319628" cy="624927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D272A08-B7FD-48DB-BD16-B5486024FE32}"/>
              </a:ext>
            </a:extLst>
          </p:cNvPr>
          <p:cNvSpPr txBox="1"/>
          <p:nvPr/>
        </p:nvSpPr>
        <p:spPr>
          <a:xfrm>
            <a:off x="277298" y="5968066"/>
            <a:ext cx="101094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Wood, J., A. </a:t>
            </a:r>
            <a:r>
              <a:rPr lang="en-US" altLang="zh-CN" b="0" i="0" dirty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Slingsby</a:t>
            </a:r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 and J. Dykes. “Visualizing the Dynamics of London's Bicycle-Hire Scheme.” </a:t>
            </a:r>
            <a:r>
              <a:rPr lang="en-US" altLang="zh-CN" b="0" i="1" dirty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Cartogr</a:t>
            </a:r>
            <a:r>
              <a:rPr lang="en-US" altLang="zh-CN" b="0" i="1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. Int. J. </a:t>
            </a:r>
            <a:r>
              <a:rPr lang="en-US" altLang="zh-CN" b="0" i="1" dirty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Geogr</a:t>
            </a:r>
            <a:r>
              <a:rPr lang="en-US" altLang="zh-CN" b="0" i="1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. Inf. </a:t>
            </a:r>
            <a:r>
              <a:rPr lang="en-US" altLang="zh-CN" b="0" i="1" dirty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Geovisualization</a:t>
            </a:r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 46 (2011): 239-251.</a:t>
            </a:r>
            <a:endParaRPr lang="zh-CN" altLang="en-US" dirty="0"/>
          </a:p>
        </p:txBody>
      </p:sp>
      <p:pic>
        <p:nvPicPr>
          <p:cNvPr id="10" name="图片 9" descr="电脑的屏幕&#10;&#10;中度可信度描述已自动生成">
            <a:extLst>
              <a:ext uri="{FF2B5EF4-FFF2-40B4-BE49-F238E27FC236}">
                <a16:creationId xmlns:a16="http://schemas.microsoft.com/office/drawing/2014/main" id="{397B3AA7-8D40-4680-AD53-FF6F3E8FF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75" y="1425587"/>
            <a:ext cx="5915851" cy="4372585"/>
          </a:xfrm>
          <a:prstGeom prst="rect">
            <a:avLst/>
          </a:prstGeom>
        </p:spPr>
      </p:pic>
      <p:pic>
        <p:nvPicPr>
          <p:cNvPr id="12" name="图片 11" descr="图片包含 图表&#10;&#10;描述已自动生成">
            <a:extLst>
              <a:ext uri="{FF2B5EF4-FFF2-40B4-BE49-F238E27FC236}">
                <a16:creationId xmlns:a16="http://schemas.microsoft.com/office/drawing/2014/main" id="{78356238-AE2E-472F-AC83-634C07D263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8"/>
          <a:stretch/>
        </p:blipFill>
        <p:spPr>
          <a:xfrm>
            <a:off x="0" y="1468517"/>
            <a:ext cx="6766560" cy="428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3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274C37-FC60-4643-8D2B-0FC35CF80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805" y="58241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Discussion 2: Motivation to this topic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2426530-884B-4022-A99A-A40680CB1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你们为什么想做这个题目？</a:t>
            </a:r>
            <a:endParaRPr lang="en-US" altLang="zh-CN" dirty="0"/>
          </a:p>
          <a:p>
            <a:r>
              <a:rPr lang="zh-CN" altLang="en-US" dirty="0"/>
              <a:t>你们对这个题目有什么想法</a:t>
            </a:r>
            <a:r>
              <a:rPr lang="en-US" altLang="zh-CN" dirty="0"/>
              <a:t>/idea</a:t>
            </a:r>
            <a:r>
              <a:rPr lang="zh-CN" altLang="en-US" dirty="0"/>
              <a:t>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40556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274C37-FC60-4643-8D2B-0FC35CF80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805" y="58241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Discussion 3: </a:t>
            </a:r>
            <a:r>
              <a:rPr lang="zh-CN" altLang="en-US" dirty="0"/>
              <a:t>我的想法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2426530-884B-4022-A99A-A40680CB1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40000" lnSpcReduction="20000"/>
          </a:bodyPr>
          <a:lstStyle/>
          <a:p>
            <a:r>
              <a:rPr lang="zh-CN" altLang="en-US" b="1" dirty="0"/>
              <a:t>基础功能一：站点级别</a:t>
            </a:r>
            <a:r>
              <a:rPr lang="en-US" altLang="zh-CN" b="1" dirty="0"/>
              <a:t>&amp;</a:t>
            </a:r>
            <a:r>
              <a:rPr lang="zh-CN" altLang="en-US" b="1" dirty="0"/>
              <a:t>区域级别的监控和统计分析</a:t>
            </a:r>
            <a:endParaRPr lang="en-US" altLang="zh-CN" b="1" dirty="0"/>
          </a:p>
          <a:p>
            <a:pPr lvl="1"/>
            <a:r>
              <a:rPr lang="zh-CN" altLang="en-US" b="1" dirty="0"/>
              <a:t>平均出行距离的时间分布</a:t>
            </a:r>
            <a:endParaRPr lang="en-US" altLang="zh-CN" b="1" dirty="0"/>
          </a:p>
          <a:p>
            <a:pPr lvl="1"/>
            <a:r>
              <a:rPr lang="zh-CN" altLang="en-US" b="1" dirty="0"/>
              <a:t>出行距离的分布</a:t>
            </a:r>
            <a:endParaRPr lang="en-US" altLang="zh-CN" b="1" dirty="0"/>
          </a:p>
          <a:p>
            <a:pPr lvl="1"/>
            <a:r>
              <a:rPr lang="zh-CN" altLang="en-US" b="1" dirty="0"/>
              <a:t>客流量的时间分布</a:t>
            </a:r>
            <a:endParaRPr lang="en-US" altLang="zh-CN" b="1" dirty="0"/>
          </a:p>
          <a:p>
            <a:pPr lvl="1"/>
            <a:r>
              <a:rPr lang="zh-CN" altLang="en-US" b="1" dirty="0"/>
              <a:t>站点和区域流量的监控</a:t>
            </a:r>
            <a:endParaRPr lang="en-US" altLang="zh-CN" b="1" dirty="0"/>
          </a:p>
          <a:p>
            <a:pPr lvl="1"/>
            <a:endParaRPr lang="en-US" altLang="zh-CN" b="1" dirty="0"/>
          </a:p>
          <a:p>
            <a:r>
              <a:rPr lang="zh-CN" altLang="en-US" b="1" dirty="0"/>
              <a:t>附加功能一：聚类分析</a:t>
            </a:r>
            <a:endParaRPr lang="en-US" altLang="zh-CN" b="1" dirty="0"/>
          </a:p>
          <a:p>
            <a:pPr lvl="1"/>
            <a:r>
              <a:rPr lang="zh-CN" altLang="en-US" b="1" dirty="0"/>
              <a:t>站点聚类  </a:t>
            </a:r>
            <a:r>
              <a:rPr lang="en-US" altLang="zh-CN" b="1" dirty="0"/>
              <a:t>-&gt; </a:t>
            </a:r>
            <a:r>
              <a:rPr lang="zh-CN" altLang="en-US" b="1" dirty="0"/>
              <a:t>这些站点可分为什么类型 </a:t>
            </a:r>
            <a:endParaRPr lang="en-US" altLang="zh-CN" b="1" dirty="0"/>
          </a:p>
          <a:p>
            <a:pPr lvl="1"/>
            <a:r>
              <a:rPr lang="zh-CN" altLang="en-US" b="1" dirty="0"/>
              <a:t>模式聚类  </a:t>
            </a:r>
            <a:r>
              <a:rPr lang="en-US" altLang="zh-CN" b="1" dirty="0"/>
              <a:t>-&gt; </a:t>
            </a:r>
            <a:r>
              <a:rPr lang="zh-CN" altLang="en-US" b="1" dirty="0"/>
              <a:t>不同时空尺度下的</a:t>
            </a:r>
            <a:r>
              <a:rPr lang="en-US" altLang="zh-CN" b="1" dirty="0"/>
              <a:t>Pattern </a:t>
            </a:r>
            <a:r>
              <a:rPr lang="zh-CN" altLang="en-US" b="1" dirty="0"/>
              <a:t>的演化</a:t>
            </a:r>
            <a:r>
              <a:rPr lang="en-US" altLang="zh-CN" b="1" dirty="0"/>
              <a:t>/</a:t>
            </a:r>
            <a:r>
              <a:rPr lang="zh-CN" altLang="en-US" b="1" dirty="0"/>
              <a:t>对比分析   </a:t>
            </a:r>
            <a:r>
              <a:rPr lang="en-US" altLang="zh-CN" b="1" dirty="0" err="1"/>
              <a:t>flowmap.blue</a:t>
            </a:r>
            <a:r>
              <a:rPr lang="en-US" altLang="zh-CN" b="1" dirty="0"/>
              <a:t> </a:t>
            </a:r>
          </a:p>
          <a:p>
            <a:pPr lvl="1"/>
            <a:endParaRPr lang="en-US" altLang="zh-CN" dirty="0"/>
          </a:p>
          <a:p>
            <a:r>
              <a:rPr lang="zh-CN" altLang="en-US" strike="sngStrike" dirty="0"/>
              <a:t>附加功能二：</a:t>
            </a:r>
            <a:r>
              <a:rPr lang="en-US" altLang="zh-CN" strike="sngStrike" dirty="0"/>
              <a:t>Outlier Detection </a:t>
            </a:r>
            <a:r>
              <a:rPr lang="zh-CN" altLang="en-US" strike="sngStrike" dirty="0"/>
              <a:t>分析</a:t>
            </a:r>
            <a:endParaRPr lang="en-US" altLang="zh-CN" strike="sngStrike" dirty="0"/>
          </a:p>
          <a:p>
            <a:pPr lvl="1"/>
            <a:r>
              <a:rPr lang="zh-CN" altLang="en-US" strike="sngStrike" dirty="0"/>
              <a:t>异常流量检测</a:t>
            </a:r>
            <a:endParaRPr lang="en-US" altLang="zh-CN" strike="sngStrike" dirty="0"/>
          </a:p>
          <a:p>
            <a:pPr lvl="1"/>
            <a:r>
              <a:rPr lang="zh-CN" altLang="en-US" strike="sngStrike" dirty="0"/>
              <a:t>异常模式检测</a:t>
            </a:r>
            <a:endParaRPr lang="en-US" altLang="zh-CN" strike="sngStrike" dirty="0"/>
          </a:p>
          <a:p>
            <a:pPr lvl="1"/>
            <a:endParaRPr lang="en-US" altLang="zh-CN" dirty="0"/>
          </a:p>
          <a:p>
            <a:r>
              <a:rPr lang="zh-CN" altLang="en-US" dirty="0"/>
              <a:t>应用场景：</a:t>
            </a:r>
            <a:endParaRPr lang="en-US" altLang="zh-CN" dirty="0"/>
          </a:p>
          <a:p>
            <a:pPr lvl="1"/>
            <a:r>
              <a:rPr lang="zh-CN" altLang="en-US" dirty="0"/>
              <a:t>规划 </a:t>
            </a:r>
            <a:r>
              <a:rPr lang="en-US" altLang="zh-CN" dirty="0"/>
              <a:t>-&gt; </a:t>
            </a:r>
            <a:r>
              <a:rPr lang="zh-CN" altLang="en-US" dirty="0"/>
              <a:t>发现车辆分布的不平衡问题。指导调度</a:t>
            </a:r>
            <a:endParaRPr lang="en-US" altLang="zh-CN" dirty="0"/>
          </a:p>
          <a:p>
            <a:pPr lvl="1"/>
            <a:r>
              <a:rPr lang="zh-CN" altLang="en-US" dirty="0"/>
              <a:t>计算社会科学分析，是什么影响了人类的出行行为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两个</a:t>
            </a:r>
            <a:r>
              <a:rPr lang="en-US" altLang="zh-CN" dirty="0">
                <a:solidFill>
                  <a:srgbClr val="FF0000"/>
                </a:solidFill>
              </a:rPr>
              <a:t>Cases: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1. Covid </a:t>
            </a:r>
            <a:r>
              <a:rPr lang="zh-CN" altLang="en-US" dirty="0">
                <a:solidFill>
                  <a:srgbClr val="FF0000"/>
                </a:solidFill>
              </a:rPr>
              <a:t>前后的行为变化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2. </a:t>
            </a:r>
            <a:r>
              <a:rPr lang="zh-CN" altLang="en-US" dirty="0">
                <a:solidFill>
                  <a:srgbClr val="FF0000"/>
                </a:solidFill>
              </a:rPr>
              <a:t>大型活动的影响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FE1B192-6067-4921-9A4D-F94DA05AB8D6}"/>
              </a:ext>
            </a:extLst>
          </p:cNvPr>
          <p:cNvSpPr txBox="1"/>
          <p:nvPr/>
        </p:nvSpPr>
        <p:spPr>
          <a:xfrm>
            <a:off x="7827980" y="2523966"/>
            <a:ext cx="184314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b="1" dirty="0"/>
              <a:t>Deck.gl</a:t>
            </a:r>
          </a:p>
          <a:p>
            <a:pPr lvl="1"/>
            <a:r>
              <a:rPr lang="en-US" altLang="zh-CN" b="1" dirty="0"/>
              <a:t>Python </a:t>
            </a:r>
          </a:p>
          <a:p>
            <a:pPr lvl="1"/>
            <a:r>
              <a:rPr lang="en-US" altLang="zh-CN" b="1" dirty="0"/>
              <a:t>React </a:t>
            </a:r>
          </a:p>
          <a:p>
            <a:pPr lvl="1"/>
            <a:r>
              <a:rPr lang="en-US" altLang="zh-CN" b="1" dirty="0" err="1"/>
              <a:t>Javascript</a:t>
            </a:r>
            <a:r>
              <a:rPr lang="en-US" altLang="zh-CN" b="1" dirty="0"/>
              <a:t> </a:t>
            </a:r>
          </a:p>
          <a:p>
            <a:pPr lvl="1"/>
            <a:r>
              <a:rPr lang="en-US" altLang="zh-CN" b="1" dirty="0"/>
              <a:t>MySQL</a:t>
            </a:r>
          </a:p>
        </p:txBody>
      </p:sp>
    </p:spTree>
    <p:extLst>
      <p:ext uri="{BB962C8B-B14F-4D97-AF65-F5344CB8AC3E}">
        <p14:creationId xmlns:p14="http://schemas.microsoft.com/office/powerpoint/2010/main" val="2901917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CC7808-B934-49E4-BE1F-8AF527547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1202417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出租车共享单车数据的交通流量分析：实时可视化系统的开发</a:t>
            </a:r>
            <a:endParaRPr lang="en-US" sz="3600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A26926ED-4DB0-4980-84E3-8005672E1234}"/>
              </a:ext>
            </a:extLst>
          </p:cNvPr>
          <p:cNvGrpSpPr/>
          <p:nvPr/>
        </p:nvGrpSpPr>
        <p:grpSpPr>
          <a:xfrm>
            <a:off x="1621136" y="1762011"/>
            <a:ext cx="8742065" cy="4804252"/>
            <a:chOff x="907032" y="865028"/>
            <a:chExt cx="10126141" cy="5780522"/>
          </a:xfrm>
        </p:grpSpPr>
        <p:sp>
          <p:nvSpPr>
            <p:cNvPr id="6" name="箭头: 下 49">
              <a:extLst>
                <a:ext uri="{FF2B5EF4-FFF2-40B4-BE49-F238E27FC236}">
                  <a16:creationId xmlns:a16="http://schemas.microsoft.com/office/drawing/2014/main" id="{9309D12B-742C-4A6D-A29C-D9E8685A4925}"/>
                </a:ext>
              </a:extLst>
            </p:cNvPr>
            <p:cNvSpPr/>
            <p:nvPr/>
          </p:nvSpPr>
          <p:spPr bwMode="auto">
            <a:xfrm rot="16200000">
              <a:off x="2702372" y="5302456"/>
              <a:ext cx="389889" cy="529111"/>
            </a:xfrm>
            <a:prstGeom prst="downArrow">
              <a:avLst>
                <a:gd name="adj1" fmla="val 43327"/>
                <a:gd name="adj2" fmla="val 40026"/>
              </a:avLst>
            </a:prstGeom>
            <a:solidFill>
              <a:srgbClr val="CC0000"/>
            </a:solidFill>
            <a:ln w="28575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 b="1" dirty="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7" name="组合 17">
              <a:extLst>
                <a:ext uri="{FF2B5EF4-FFF2-40B4-BE49-F238E27FC236}">
                  <a16:creationId xmlns:a16="http://schemas.microsoft.com/office/drawing/2014/main" id="{A2EBB3B7-933C-4F65-A416-81A734A9A548}"/>
                </a:ext>
              </a:extLst>
            </p:cNvPr>
            <p:cNvGrpSpPr/>
            <p:nvPr/>
          </p:nvGrpSpPr>
          <p:grpSpPr>
            <a:xfrm>
              <a:off x="6876998" y="871606"/>
              <a:ext cx="2677598" cy="3293964"/>
              <a:chOff x="9514402" y="854869"/>
              <a:chExt cx="2677598" cy="3578579"/>
            </a:xfrm>
          </p:grpSpPr>
          <p:sp>
            <p:nvSpPr>
              <p:cNvPr id="40" name="矩形: 圆角 28">
                <a:extLst>
                  <a:ext uri="{FF2B5EF4-FFF2-40B4-BE49-F238E27FC236}">
                    <a16:creationId xmlns:a16="http://schemas.microsoft.com/office/drawing/2014/main" id="{2370B34E-6E3D-4C6F-945A-C0AFBD287FBF}"/>
                  </a:ext>
                </a:extLst>
              </p:cNvPr>
              <p:cNvSpPr/>
              <p:nvPr/>
            </p:nvSpPr>
            <p:spPr>
              <a:xfrm>
                <a:off x="9514402" y="854869"/>
                <a:ext cx="2677598" cy="3578579"/>
              </a:xfrm>
              <a:prstGeom prst="roundRect">
                <a:avLst>
                  <a:gd name="adj" fmla="val 1691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41" name="Rectangle 4">
                <a:extLst>
                  <a:ext uri="{FF2B5EF4-FFF2-40B4-BE49-F238E27FC236}">
                    <a16:creationId xmlns:a16="http://schemas.microsoft.com/office/drawing/2014/main" id="{9D3F2BD0-C4C6-4CA3-9619-FABB7F62F1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27466" y="3146333"/>
                <a:ext cx="2305050" cy="962709"/>
              </a:xfrm>
              <a:prstGeom prst="rect">
                <a:avLst/>
              </a:prstGeom>
              <a:solidFill>
                <a:schemeClr val="bg1"/>
              </a:solidFill>
              <a:ln w="22225" cap="rnd" algn="ctr">
                <a:solidFill>
                  <a:srgbClr val="000000"/>
                </a:solidFill>
                <a:prstDash val="dash"/>
                <a:round/>
              </a:ln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50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50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50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50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50" charset="-128"/>
                  </a:defRPr>
                </a:lvl9pPr>
              </a:lstStyle>
              <a:p>
                <a:pPr algn="ctr" eaLnBrk="1" hangingPunct="1"/>
                <a:endParaRPr kumimoji="0" lang="en-US" altLang="en-US" sz="1400" b="1" dirty="0"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" name="Rectangle 4">
                <a:extLst>
                  <a:ext uri="{FF2B5EF4-FFF2-40B4-BE49-F238E27FC236}">
                    <a16:creationId xmlns:a16="http://schemas.microsoft.com/office/drawing/2014/main" id="{107A01E7-0F1D-422A-A487-ABF17EBB6B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18481" y="1254631"/>
                <a:ext cx="2305050" cy="1322963"/>
              </a:xfrm>
              <a:prstGeom prst="rect">
                <a:avLst/>
              </a:prstGeom>
              <a:solidFill>
                <a:schemeClr val="bg1"/>
              </a:solidFill>
              <a:ln w="22225" cap="rnd" algn="ctr">
                <a:solidFill>
                  <a:srgbClr val="000000"/>
                </a:solidFill>
                <a:prstDash val="dash"/>
                <a:round/>
              </a:ln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50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50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50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50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50" charset="-128"/>
                  </a:defRPr>
                </a:lvl9pPr>
              </a:lstStyle>
              <a:p>
                <a:pPr algn="ctr" eaLnBrk="1" hangingPunct="1"/>
                <a:endParaRPr kumimoji="0" lang="en-US" altLang="en-US" sz="1400" b="1"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  <p:pic>
            <p:nvPicPr>
              <p:cNvPr id="43" name="图片 45">
                <a:extLst>
                  <a:ext uri="{FF2B5EF4-FFF2-40B4-BE49-F238E27FC236}">
                    <a16:creationId xmlns:a16="http://schemas.microsoft.com/office/drawing/2014/main" id="{FD4B4E0F-56B4-460C-9680-BEB224206F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" b="12"/>
              <a:stretch>
                <a:fillRect/>
              </a:stretch>
            </p:blipFill>
            <p:spPr>
              <a:xfrm>
                <a:off x="9794177" y="1305798"/>
                <a:ext cx="2168116" cy="1219279"/>
              </a:xfrm>
              <a:prstGeom prst="rect">
                <a:avLst/>
              </a:prstGeom>
            </p:spPr>
          </p:pic>
          <p:sp>
            <p:nvSpPr>
              <p:cNvPr id="44" name="箭头: 左右 56">
                <a:extLst>
                  <a:ext uri="{FF2B5EF4-FFF2-40B4-BE49-F238E27FC236}">
                    <a16:creationId xmlns:a16="http://schemas.microsoft.com/office/drawing/2014/main" id="{ECC2DEA2-470E-4925-8E45-4381A6ACDA79}"/>
                  </a:ext>
                </a:extLst>
              </p:cNvPr>
              <p:cNvSpPr/>
              <p:nvPr/>
            </p:nvSpPr>
            <p:spPr bwMode="auto">
              <a:xfrm rot="5400000">
                <a:off x="10618697" y="2720945"/>
                <a:ext cx="445134" cy="277270"/>
              </a:xfrm>
              <a:prstGeom prst="leftRightArrow">
                <a:avLst/>
              </a:prstGeom>
              <a:solidFill>
                <a:schemeClr val="accent2"/>
              </a:solidFill>
              <a:ln w="28575">
                <a:solidFill>
                  <a:schemeClr val="tx1"/>
                </a:solidFill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600" b="1" dirty="0"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  <p:pic>
            <p:nvPicPr>
              <p:cNvPr id="45" name="Picture 6" descr="10 Top Data Visualization Tools in 2020 [Updated]">
                <a:extLst>
                  <a:ext uri="{FF2B5EF4-FFF2-40B4-BE49-F238E27FC236}">
                    <a16:creationId xmlns:a16="http://schemas.microsoft.com/office/drawing/2014/main" id="{77AD4DCE-400F-4C5B-8055-241065F3A0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128" t="38398" r="34576" b="29755"/>
              <a:stretch>
                <a:fillRect/>
              </a:stretch>
            </p:blipFill>
            <p:spPr bwMode="auto">
              <a:xfrm>
                <a:off x="10992525" y="3522810"/>
                <a:ext cx="919815" cy="3893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10" descr="React.js Logo History – Design, History and Evolution">
                <a:extLst>
                  <a:ext uri="{FF2B5EF4-FFF2-40B4-BE49-F238E27FC236}">
                    <a16:creationId xmlns:a16="http://schemas.microsoft.com/office/drawing/2014/main" id="{3FFEBB08-FCD8-4E81-8DBB-EE91071530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56347" y="3434945"/>
                <a:ext cx="1017104" cy="5714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" name="矩形 36">
                <a:extLst>
                  <a:ext uri="{FF2B5EF4-FFF2-40B4-BE49-F238E27FC236}">
                    <a16:creationId xmlns:a16="http://schemas.microsoft.com/office/drawing/2014/main" id="{5C93122A-AFCC-48D3-AF74-A3FF97D985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47903" y="3169252"/>
                <a:ext cx="2224088" cy="3620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50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50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50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50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50" charset="-128"/>
                  </a:defRPr>
                </a:lvl9pPr>
              </a:lstStyle>
              <a:p>
                <a:pPr algn="ctr"/>
                <a:r>
                  <a:rPr lang="en-US" altLang="en-US" sz="1200" b="1" dirty="0"/>
                  <a:t>Visualization Analysis</a:t>
                </a:r>
              </a:p>
            </p:txBody>
          </p:sp>
          <p:sp>
            <p:nvSpPr>
              <p:cNvPr id="48" name="文本框 29">
                <a:extLst>
                  <a:ext uri="{FF2B5EF4-FFF2-40B4-BE49-F238E27FC236}">
                    <a16:creationId xmlns:a16="http://schemas.microsoft.com/office/drawing/2014/main" id="{1980366B-6EAB-467A-9971-C72641298D5C}"/>
                  </a:ext>
                </a:extLst>
              </p:cNvPr>
              <p:cNvSpPr txBox="1"/>
              <p:nvPr/>
            </p:nvSpPr>
            <p:spPr>
              <a:xfrm>
                <a:off x="9716993" y="888922"/>
                <a:ext cx="2355235" cy="442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Visualization module</a:t>
                </a:r>
              </a:p>
            </p:txBody>
          </p:sp>
        </p:grpSp>
        <p:grpSp>
          <p:nvGrpSpPr>
            <p:cNvPr id="8" name="组合 18">
              <a:extLst>
                <a:ext uri="{FF2B5EF4-FFF2-40B4-BE49-F238E27FC236}">
                  <a16:creationId xmlns:a16="http://schemas.microsoft.com/office/drawing/2014/main" id="{BCD16339-2FBD-472A-81FE-97210DBFB7D1}"/>
                </a:ext>
              </a:extLst>
            </p:cNvPr>
            <p:cNvGrpSpPr/>
            <p:nvPr/>
          </p:nvGrpSpPr>
          <p:grpSpPr>
            <a:xfrm>
              <a:off x="2915141" y="4355181"/>
              <a:ext cx="8118032" cy="2290369"/>
              <a:chOff x="3734267" y="4066888"/>
              <a:chExt cx="8118032" cy="2290369"/>
            </a:xfrm>
          </p:grpSpPr>
          <p:sp>
            <p:nvSpPr>
              <p:cNvPr id="21" name="矩形: 圆角 46">
                <a:extLst>
                  <a:ext uri="{FF2B5EF4-FFF2-40B4-BE49-F238E27FC236}">
                    <a16:creationId xmlns:a16="http://schemas.microsoft.com/office/drawing/2014/main" id="{2D5E4B44-5916-4758-97F0-DA039F4EEA4E}"/>
                  </a:ext>
                </a:extLst>
              </p:cNvPr>
              <p:cNvSpPr/>
              <p:nvPr/>
            </p:nvSpPr>
            <p:spPr>
              <a:xfrm>
                <a:off x="4028812" y="4066888"/>
                <a:ext cx="7823487" cy="2290369"/>
              </a:xfrm>
              <a:prstGeom prst="roundRect">
                <a:avLst>
                  <a:gd name="adj" fmla="val 28015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2" name="箭头: 左右 55">
                <a:extLst>
                  <a:ext uri="{FF2B5EF4-FFF2-40B4-BE49-F238E27FC236}">
                    <a16:creationId xmlns:a16="http://schemas.microsoft.com/office/drawing/2014/main" id="{EFDE1166-DD3E-44A5-9AED-F05EAA3D5DED}"/>
                  </a:ext>
                </a:extLst>
              </p:cNvPr>
              <p:cNvSpPr/>
              <p:nvPr/>
            </p:nvSpPr>
            <p:spPr bwMode="auto">
              <a:xfrm>
                <a:off x="8911366" y="5148495"/>
                <a:ext cx="445134" cy="277270"/>
              </a:xfrm>
              <a:prstGeom prst="leftRightArrow">
                <a:avLst/>
              </a:prstGeom>
              <a:solidFill>
                <a:schemeClr val="accent2"/>
              </a:solidFill>
              <a:ln w="28575">
                <a:solidFill>
                  <a:schemeClr val="tx1"/>
                </a:solidFill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600" b="1" dirty="0"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23" name="组合 5">
                <a:extLst>
                  <a:ext uri="{FF2B5EF4-FFF2-40B4-BE49-F238E27FC236}">
                    <a16:creationId xmlns:a16="http://schemas.microsoft.com/office/drawing/2014/main" id="{A334DA6F-017C-4CEE-9E5C-04C5D326F29F}"/>
                  </a:ext>
                </a:extLst>
              </p:cNvPr>
              <p:cNvGrpSpPr/>
              <p:nvPr/>
            </p:nvGrpSpPr>
            <p:grpSpPr>
              <a:xfrm>
                <a:off x="9368256" y="4469133"/>
                <a:ext cx="2299850" cy="1635994"/>
                <a:chOff x="8986803" y="4833511"/>
                <a:chExt cx="2299850" cy="1635994"/>
              </a:xfrm>
            </p:grpSpPr>
            <p:grpSp>
              <p:nvGrpSpPr>
                <p:cNvPr id="35" name="组合 50">
                  <a:extLst>
                    <a:ext uri="{FF2B5EF4-FFF2-40B4-BE49-F238E27FC236}">
                      <a16:creationId xmlns:a16="http://schemas.microsoft.com/office/drawing/2014/main" id="{3221F249-A41B-47E2-8189-FC4E61FD1CFD}"/>
                    </a:ext>
                  </a:extLst>
                </p:cNvPr>
                <p:cNvGrpSpPr/>
                <p:nvPr/>
              </p:nvGrpSpPr>
              <p:grpSpPr>
                <a:xfrm>
                  <a:off x="8986803" y="4833511"/>
                  <a:ext cx="2299850" cy="1635994"/>
                  <a:chOff x="4754061" y="2940098"/>
                  <a:chExt cx="2446732" cy="1727200"/>
                </a:xfrm>
                <a:solidFill>
                  <a:srgbClr val="DAE0E6"/>
                </a:solidFill>
              </p:grpSpPr>
              <p:sp>
                <p:nvSpPr>
                  <p:cNvPr id="37" name="Rectangle 4">
                    <a:extLst>
                      <a:ext uri="{FF2B5EF4-FFF2-40B4-BE49-F238E27FC236}">
                        <a16:creationId xmlns:a16="http://schemas.microsoft.com/office/drawing/2014/main" id="{A7C9F6F0-7596-4566-B13D-EF372BD3191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754061" y="2940098"/>
                    <a:ext cx="2446732" cy="1727200"/>
                  </a:xfrm>
                  <a:prstGeom prst="rect">
                    <a:avLst/>
                  </a:prstGeom>
                  <a:grpFill/>
                  <a:ln w="22225" cap="rnd" algn="ctr">
                    <a:solidFill>
                      <a:srgbClr val="000000"/>
                    </a:solidFill>
                    <a:prstDash val="dash"/>
                    <a:round/>
                  </a:ln>
                </p:spPr>
                <p:txBody>
                  <a:bodyPr/>
                  <a:lstStyle>
                    <a:lvl1pPr>
                      <a:defRPr kumimoji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50" charset="-128"/>
                      </a:defRPr>
                    </a:lvl1pPr>
                    <a:lvl2pPr marL="742950" indent="-285750">
                      <a:defRPr kumimoji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50" charset="-128"/>
                      </a:defRPr>
                    </a:lvl2pPr>
                    <a:lvl3pPr marL="1143000" indent="-228600">
                      <a:defRPr kumimoji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50" charset="-128"/>
                      </a:defRPr>
                    </a:lvl3pPr>
                    <a:lvl4pPr marL="1600200" indent="-228600">
                      <a:defRPr kumimoji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50" charset="-128"/>
                      </a:defRPr>
                    </a:lvl4pPr>
                    <a:lvl5pPr marL="2057400" indent="-228600">
                      <a:defRPr kumimoji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50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50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50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50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50" charset="-128"/>
                      </a:defRPr>
                    </a:lvl9pPr>
                  </a:lstStyle>
                  <a:p>
                    <a:pPr algn="ctr" eaLnBrk="1" hangingPunct="1"/>
                    <a:endParaRPr kumimoji="0" lang="en-US" altLang="en-US" sz="1400" b="1">
                      <a:latin typeface="Verdana" panose="020B060403050404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8" name="矩形 36">
                    <a:extLst>
                      <a:ext uri="{FF2B5EF4-FFF2-40B4-BE49-F238E27FC236}">
                        <a16:creationId xmlns:a16="http://schemas.microsoft.com/office/drawing/2014/main" id="{4FD8CDEF-D066-4761-B920-A3D4FBE41EA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863236" y="3007751"/>
                    <a:ext cx="2222500" cy="351868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kumimoji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50" charset="-128"/>
                      </a:defRPr>
                    </a:lvl1pPr>
                    <a:lvl2pPr marL="742950" indent="-285750">
                      <a:defRPr kumimoji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50" charset="-128"/>
                      </a:defRPr>
                    </a:lvl2pPr>
                    <a:lvl3pPr marL="1143000" indent="-228600">
                      <a:defRPr kumimoji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50" charset="-128"/>
                      </a:defRPr>
                    </a:lvl3pPr>
                    <a:lvl4pPr marL="1600200" indent="-228600">
                      <a:defRPr kumimoji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50" charset="-128"/>
                      </a:defRPr>
                    </a:lvl4pPr>
                    <a:lvl5pPr marL="2057400" indent="-228600">
                      <a:defRPr kumimoji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50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50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50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50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50" charset="-128"/>
                      </a:defRPr>
                    </a:lvl9pPr>
                  </a:lstStyle>
                  <a:p>
                    <a:pPr algn="ctr"/>
                    <a:r>
                      <a:rPr lang="en-US" altLang="en-US" sz="1200" b="1" dirty="0"/>
                      <a:t>Data Storage</a:t>
                    </a:r>
                  </a:p>
                </p:txBody>
              </p:sp>
              <p:pic>
                <p:nvPicPr>
                  <p:cNvPr id="39" name="图片 54" descr="图片包含 杯子, 咖啡, 微波炉, 电脑&#10;&#10;描述已自动生成">
                    <a:extLst>
                      <a:ext uri="{FF2B5EF4-FFF2-40B4-BE49-F238E27FC236}">
                        <a16:creationId xmlns:a16="http://schemas.microsoft.com/office/drawing/2014/main" id="{F2CF2BC1-C8FE-4F00-B22F-D621950CE7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91988" y="3410683"/>
                    <a:ext cx="1085603" cy="1085603"/>
                  </a:xfrm>
                  <a:prstGeom prst="rect">
                    <a:avLst/>
                  </a:prstGeom>
                  <a:grpFill/>
                </p:spPr>
              </p:pic>
            </p:grpSp>
            <p:pic>
              <p:nvPicPr>
                <p:cNvPr id="36" name="图形 4">
                  <a:extLst>
                    <a:ext uri="{FF2B5EF4-FFF2-40B4-BE49-F238E27FC236}">
                      <a16:creationId xmlns:a16="http://schemas.microsoft.com/office/drawing/2014/main" id="{5F1848AE-A251-4153-8EFA-249E6B4CFB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17263" y="5269450"/>
                  <a:ext cx="1369390" cy="949261"/>
                </a:xfrm>
                <a:prstGeom prst="rect">
                  <a:avLst/>
                </a:prstGeom>
              </p:spPr>
            </p:pic>
          </p:grp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7BBCBAF0-F83E-4F44-AB10-A2FCA23691A8}"/>
                  </a:ext>
                </a:extLst>
              </p:cNvPr>
              <p:cNvGrpSpPr/>
              <p:nvPr/>
            </p:nvGrpSpPr>
            <p:grpSpPr>
              <a:xfrm>
                <a:off x="3734267" y="4502165"/>
                <a:ext cx="2484934" cy="1564046"/>
                <a:chOff x="4189904" y="1128560"/>
                <a:chExt cx="2484934" cy="1564046"/>
              </a:xfrm>
            </p:grpSpPr>
            <p:grpSp>
              <p:nvGrpSpPr>
                <p:cNvPr id="31" name="组合 22">
                  <a:extLst>
                    <a:ext uri="{FF2B5EF4-FFF2-40B4-BE49-F238E27FC236}">
                      <a16:creationId xmlns:a16="http://schemas.microsoft.com/office/drawing/2014/main" id="{F193AEAE-F0C0-436E-81EA-C4A50DC20F9E}"/>
                    </a:ext>
                  </a:extLst>
                </p:cNvPr>
                <p:cNvGrpSpPr/>
                <p:nvPr/>
              </p:nvGrpSpPr>
              <p:grpSpPr>
                <a:xfrm>
                  <a:off x="4572000" y="1200209"/>
                  <a:ext cx="1710608" cy="1492397"/>
                  <a:chOff x="4572000" y="1200209"/>
                  <a:chExt cx="1710608" cy="1492397"/>
                </a:xfrm>
              </p:grpSpPr>
              <p:sp>
                <p:nvSpPr>
                  <p:cNvPr id="33" name="任意多边形: 形状 52">
                    <a:extLst>
                      <a:ext uri="{FF2B5EF4-FFF2-40B4-BE49-F238E27FC236}">
                        <a16:creationId xmlns:a16="http://schemas.microsoft.com/office/drawing/2014/main" id="{48143153-389E-4C93-95DA-BC1350A2F25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572000" y="1200209"/>
                    <a:ext cx="1710608" cy="1492397"/>
                  </a:xfrm>
                  <a:custGeom>
                    <a:avLst/>
                    <a:gdLst>
                      <a:gd name="connsiteX0" fmla="*/ 457511 w 4139396"/>
                      <a:gd name="connsiteY0" fmla="*/ 0 h 2745014"/>
                      <a:gd name="connsiteX1" fmla="*/ 3681885 w 4139396"/>
                      <a:gd name="connsiteY1" fmla="*/ 0 h 2745014"/>
                      <a:gd name="connsiteX2" fmla="*/ 4139396 w 4139396"/>
                      <a:gd name="connsiteY2" fmla="*/ 457511 h 2745014"/>
                      <a:gd name="connsiteX3" fmla="*/ 4139396 w 4139396"/>
                      <a:gd name="connsiteY3" fmla="*/ 2287503 h 2745014"/>
                      <a:gd name="connsiteX4" fmla="*/ 3681885 w 4139396"/>
                      <a:gd name="connsiteY4" fmla="*/ 2745014 h 2745014"/>
                      <a:gd name="connsiteX5" fmla="*/ 457511 w 4139396"/>
                      <a:gd name="connsiteY5" fmla="*/ 2745014 h 2745014"/>
                      <a:gd name="connsiteX6" fmla="*/ 0 w 4139396"/>
                      <a:gd name="connsiteY6" fmla="*/ 2287503 h 2745014"/>
                      <a:gd name="connsiteX7" fmla="*/ 0 w 4139396"/>
                      <a:gd name="connsiteY7" fmla="*/ 457511 h 2745014"/>
                      <a:gd name="connsiteX8" fmla="*/ 457511 w 4139396"/>
                      <a:gd name="connsiteY8" fmla="*/ 0 h 2745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139396" h="2745014">
                        <a:moveTo>
                          <a:pt x="457511" y="0"/>
                        </a:moveTo>
                        <a:lnTo>
                          <a:pt x="3681885" y="0"/>
                        </a:lnTo>
                        <a:cubicBezTo>
                          <a:pt x="3934561" y="0"/>
                          <a:pt x="4139396" y="204835"/>
                          <a:pt x="4139396" y="457511"/>
                        </a:cubicBezTo>
                        <a:lnTo>
                          <a:pt x="4139396" y="2287503"/>
                        </a:lnTo>
                        <a:cubicBezTo>
                          <a:pt x="4139396" y="2540179"/>
                          <a:pt x="3934561" y="2745014"/>
                          <a:pt x="3681885" y="2745014"/>
                        </a:cubicBezTo>
                        <a:lnTo>
                          <a:pt x="457511" y="2745014"/>
                        </a:lnTo>
                        <a:cubicBezTo>
                          <a:pt x="204835" y="2745014"/>
                          <a:pt x="0" y="2540179"/>
                          <a:pt x="0" y="2287503"/>
                        </a:cubicBezTo>
                        <a:lnTo>
                          <a:pt x="0" y="457511"/>
                        </a:lnTo>
                        <a:cubicBezTo>
                          <a:pt x="0" y="204835"/>
                          <a:pt x="204835" y="0"/>
                          <a:pt x="457511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50000"/>
                      <a:lumOff val="50000"/>
                    </a:schemeClr>
                  </a:solidFill>
                  <a:ln w="19050">
                    <a:solidFill>
                      <a:schemeClr val="tx1"/>
                    </a:solidFill>
                    <a:prstDash val="lgDash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noAutofit/>
                  </a:bodyPr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600" b="1">
                      <a:latin typeface="Verdana" panose="020B0604030504040204" pitchFamily="34" charset="0"/>
                      <a:ea typeface="宋体" panose="02010600030101010101" pitchFamily="2" charset="-122"/>
                    </a:endParaRPr>
                  </a:p>
                </p:txBody>
              </p:sp>
              <p:pic>
                <p:nvPicPr>
                  <p:cNvPr id="34" name="Picture 2" descr="What Is Kafka? Everything You Need to Know - DZone Big Data">
                    <a:extLst>
                      <a:ext uri="{FF2B5EF4-FFF2-40B4-BE49-F238E27FC236}">
                        <a16:creationId xmlns:a16="http://schemas.microsoft.com/office/drawing/2014/main" id="{EFDACCF9-2C6C-46DF-809C-6C2E5D2169E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1566" b="14318"/>
                  <a:stretch/>
                </p:blipFill>
                <p:spPr bwMode="auto">
                  <a:xfrm>
                    <a:off x="4842285" y="1774890"/>
                    <a:ext cx="1170037" cy="75018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32" name="文本框 27">
                  <a:extLst>
                    <a:ext uri="{FF2B5EF4-FFF2-40B4-BE49-F238E27FC236}">
                      <a16:creationId xmlns:a16="http://schemas.microsoft.com/office/drawing/2014/main" id="{7D575788-D027-40B5-8FD3-FDE731355217}"/>
                    </a:ext>
                  </a:extLst>
                </p:cNvPr>
                <p:cNvSpPr txBox="1"/>
                <p:nvPr/>
              </p:nvSpPr>
              <p:spPr>
                <a:xfrm>
                  <a:off x="4189904" y="1128560"/>
                  <a:ext cx="2484934" cy="7036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Streaming Data Simulator</a:t>
                  </a:r>
                  <a:endParaRPr lang="zh-CN" alt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5" name="文本框 62">
                <a:extLst>
                  <a:ext uri="{FF2B5EF4-FFF2-40B4-BE49-F238E27FC236}">
                    <a16:creationId xmlns:a16="http://schemas.microsoft.com/office/drawing/2014/main" id="{F5D7924B-B414-427F-837D-7FA5E320B828}"/>
                  </a:ext>
                </a:extLst>
              </p:cNvPr>
              <p:cNvSpPr txBox="1"/>
              <p:nvPr/>
            </p:nvSpPr>
            <p:spPr>
              <a:xfrm>
                <a:off x="4289137" y="4126400"/>
                <a:ext cx="6105833" cy="44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Streaming pipelines module</a:t>
                </a:r>
              </a:p>
            </p:txBody>
          </p:sp>
          <p:grpSp>
            <p:nvGrpSpPr>
              <p:cNvPr id="26" name="组合 1">
                <a:extLst>
                  <a:ext uri="{FF2B5EF4-FFF2-40B4-BE49-F238E27FC236}">
                    <a16:creationId xmlns:a16="http://schemas.microsoft.com/office/drawing/2014/main" id="{D598CA80-F1C1-4747-A2F1-261E00AEC806}"/>
                  </a:ext>
                </a:extLst>
              </p:cNvPr>
              <p:cNvGrpSpPr/>
              <p:nvPr/>
            </p:nvGrpSpPr>
            <p:grpSpPr>
              <a:xfrm>
                <a:off x="6282607" y="4502165"/>
                <a:ext cx="2606908" cy="1565724"/>
                <a:chOff x="2625955" y="3679009"/>
                <a:chExt cx="2606908" cy="1565724"/>
              </a:xfrm>
            </p:grpSpPr>
            <p:sp>
              <p:nvSpPr>
                <p:cNvPr id="28" name="任意多边形: 形状 69">
                  <a:extLst>
                    <a:ext uri="{FF2B5EF4-FFF2-40B4-BE49-F238E27FC236}">
                      <a16:creationId xmlns:a16="http://schemas.microsoft.com/office/drawing/2014/main" id="{8D6154C8-4365-4D1A-8878-4F5DCA42D1B9}"/>
                    </a:ext>
                  </a:extLst>
                </p:cNvPr>
                <p:cNvSpPr/>
                <p:nvPr/>
              </p:nvSpPr>
              <p:spPr bwMode="auto">
                <a:xfrm>
                  <a:off x="2625955" y="3752336"/>
                  <a:ext cx="2606908" cy="1492397"/>
                </a:xfrm>
                <a:custGeom>
                  <a:avLst/>
                  <a:gdLst>
                    <a:gd name="connsiteX0" fmla="*/ 457511 w 4139396"/>
                    <a:gd name="connsiteY0" fmla="*/ 0 h 2745014"/>
                    <a:gd name="connsiteX1" fmla="*/ 3681885 w 4139396"/>
                    <a:gd name="connsiteY1" fmla="*/ 0 h 2745014"/>
                    <a:gd name="connsiteX2" fmla="*/ 4139396 w 4139396"/>
                    <a:gd name="connsiteY2" fmla="*/ 457511 h 2745014"/>
                    <a:gd name="connsiteX3" fmla="*/ 4139396 w 4139396"/>
                    <a:gd name="connsiteY3" fmla="*/ 2287503 h 2745014"/>
                    <a:gd name="connsiteX4" fmla="*/ 3681885 w 4139396"/>
                    <a:gd name="connsiteY4" fmla="*/ 2745014 h 2745014"/>
                    <a:gd name="connsiteX5" fmla="*/ 457511 w 4139396"/>
                    <a:gd name="connsiteY5" fmla="*/ 2745014 h 2745014"/>
                    <a:gd name="connsiteX6" fmla="*/ 0 w 4139396"/>
                    <a:gd name="connsiteY6" fmla="*/ 2287503 h 2745014"/>
                    <a:gd name="connsiteX7" fmla="*/ 0 w 4139396"/>
                    <a:gd name="connsiteY7" fmla="*/ 457511 h 2745014"/>
                    <a:gd name="connsiteX8" fmla="*/ 457511 w 4139396"/>
                    <a:gd name="connsiteY8" fmla="*/ 0 h 2745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139396" h="2745014">
                      <a:moveTo>
                        <a:pt x="457511" y="0"/>
                      </a:moveTo>
                      <a:lnTo>
                        <a:pt x="3681885" y="0"/>
                      </a:lnTo>
                      <a:cubicBezTo>
                        <a:pt x="3934561" y="0"/>
                        <a:pt x="4139396" y="204835"/>
                        <a:pt x="4139396" y="457511"/>
                      </a:cubicBezTo>
                      <a:lnTo>
                        <a:pt x="4139396" y="2287503"/>
                      </a:lnTo>
                      <a:cubicBezTo>
                        <a:pt x="4139396" y="2540179"/>
                        <a:pt x="3934561" y="2745014"/>
                        <a:pt x="3681885" y="2745014"/>
                      </a:cubicBezTo>
                      <a:lnTo>
                        <a:pt x="457511" y="2745014"/>
                      </a:lnTo>
                      <a:cubicBezTo>
                        <a:pt x="204835" y="2745014"/>
                        <a:pt x="0" y="2540179"/>
                        <a:pt x="0" y="2287503"/>
                      </a:cubicBezTo>
                      <a:lnTo>
                        <a:pt x="0" y="457511"/>
                      </a:lnTo>
                      <a:cubicBezTo>
                        <a:pt x="0" y="204835"/>
                        <a:pt x="204835" y="0"/>
                        <a:pt x="457511" y="0"/>
                      </a:cubicBezTo>
                      <a:close/>
                    </a:path>
                  </a:pathLst>
                </a:custGeom>
                <a:solidFill>
                  <a:srgbClr val="EAE5BF"/>
                </a:solidFill>
                <a:ln w="19050">
                  <a:solidFill>
                    <a:schemeClr val="tx1"/>
                  </a:solidFill>
                  <a:prstDash val="lgDash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600" b="1">
                    <a:latin typeface="Verdan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9" name="文本框 68">
                  <a:extLst>
                    <a:ext uri="{FF2B5EF4-FFF2-40B4-BE49-F238E27FC236}">
                      <a16:creationId xmlns:a16="http://schemas.microsoft.com/office/drawing/2014/main" id="{6651469C-B9A0-42F4-94C0-E4CCD0BF9B38}"/>
                    </a:ext>
                  </a:extLst>
                </p:cNvPr>
                <p:cNvSpPr txBox="1"/>
                <p:nvPr/>
              </p:nvSpPr>
              <p:spPr>
                <a:xfrm>
                  <a:off x="2830411" y="3679009"/>
                  <a:ext cx="2064174" cy="7036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Streaming Data Processing Engine</a:t>
                  </a:r>
                  <a:endParaRPr lang="zh-CN" alt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30" name="Picture 2" descr="Apache Flink - Bauman National Library">
                  <a:extLst>
                    <a:ext uri="{FF2B5EF4-FFF2-40B4-BE49-F238E27FC236}">
                      <a16:creationId xmlns:a16="http://schemas.microsoft.com/office/drawing/2014/main" id="{FC8B395B-E6F3-47A4-A9EA-F8903063002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758" t="14363" r="6877" b="11607"/>
                <a:stretch/>
              </p:blipFill>
              <p:spPr bwMode="auto">
                <a:xfrm>
                  <a:off x="3042361" y="4470117"/>
                  <a:ext cx="1774096" cy="5989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7" name="箭头: 左右 42">
                <a:extLst>
                  <a:ext uri="{FF2B5EF4-FFF2-40B4-BE49-F238E27FC236}">
                    <a16:creationId xmlns:a16="http://schemas.microsoft.com/office/drawing/2014/main" id="{CED1FF67-5273-410F-AE49-5302B3B91221}"/>
                  </a:ext>
                </a:extLst>
              </p:cNvPr>
              <p:cNvSpPr/>
              <p:nvPr/>
            </p:nvSpPr>
            <p:spPr bwMode="auto">
              <a:xfrm>
                <a:off x="5855494" y="5196393"/>
                <a:ext cx="445134" cy="277270"/>
              </a:xfrm>
              <a:prstGeom prst="leftRightArrow">
                <a:avLst/>
              </a:prstGeom>
              <a:solidFill>
                <a:schemeClr val="accent2"/>
              </a:solidFill>
              <a:ln w="28575">
                <a:solidFill>
                  <a:schemeClr val="tx1"/>
                </a:solidFill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600" b="1" dirty="0"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9" name="椭圆 19">
              <a:extLst>
                <a:ext uri="{FF2B5EF4-FFF2-40B4-BE49-F238E27FC236}">
                  <a16:creationId xmlns:a16="http://schemas.microsoft.com/office/drawing/2014/main" id="{0D8D595C-6512-43F6-91F5-30295927EB0D}"/>
                </a:ext>
              </a:extLst>
            </p:cNvPr>
            <p:cNvSpPr/>
            <p:nvPr/>
          </p:nvSpPr>
          <p:spPr>
            <a:xfrm>
              <a:off x="907032" y="4665880"/>
              <a:ext cx="1681953" cy="1744743"/>
            </a:xfrm>
            <a:prstGeom prst="ellipse">
              <a:avLst/>
            </a:prstGeom>
            <a:solidFill>
              <a:srgbClr val="D9D9D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0" name="文本框 61">
              <a:extLst>
                <a:ext uri="{FF2B5EF4-FFF2-40B4-BE49-F238E27FC236}">
                  <a16:creationId xmlns:a16="http://schemas.microsoft.com/office/drawing/2014/main" id="{46EB21CA-F97D-4BDB-AE2B-4D41CA06D16C}"/>
                </a:ext>
              </a:extLst>
            </p:cNvPr>
            <p:cNvSpPr txBox="1"/>
            <p:nvPr/>
          </p:nvSpPr>
          <p:spPr>
            <a:xfrm>
              <a:off x="1145035" y="5215085"/>
              <a:ext cx="1274169" cy="7036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Raw Data Producer</a:t>
              </a:r>
            </a:p>
          </p:txBody>
        </p:sp>
        <p:sp>
          <p:nvSpPr>
            <p:cNvPr id="11" name="箭头: 下 48">
              <a:extLst>
                <a:ext uri="{FF2B5EF4-FFF2-40B4-BE49-F238E27FC236}">
                  <a16:creationId xmlns:a16="http://schemas.microsoft.com/office/drawing/2014/main" id="{86A27CF7-7DFE-492D-9219-52C4E2D3248D}"/>
                </a:ext>
              </a:extLst>
            </p:cNvPr>
            <p:cNvSpPr/>
            <p:nvPr/>
          </p:nvSpPr>
          <p:spPr bwMode="auto">
            <a:xfrm rot="9045380">
              <a:off x="8924756" y="4013614"/>
              <a:ext cx="344923" cy="555937"/>
            </a:xfrm>
            <a:prstGeom prst="downArrow">
              <a:avLst>
                <a:gd name="adj1" fmla="val 43327"/>
                <a:gd name="adj2" fmla="val 40026"/>
              </a:avLst>
            </a:prstGeom>
            <a:solidFill>
              <a:srgbClr val="CC0000"/>
            </a:solidFill>
            <a:ln w="28575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 b="1" dirty="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" name="矩形: 圆角 64">
              <a:extLst>
                <a:ext uri="{FF2B5EF4-FFF2-40B4-BE49-F238E27FC236}">
                  <a16:creationId xmlns:a16="http://schemas.microsoft.com/office/drawing/2014/main" id="{CB9CA671-9E2F-44BB-BB80-5B3662D9401F}"/>
                </a:ext>
              </a:extLst>
            </p:cNvPr>
            <p:cNvSpPr/>
            <p:nvPr/>
          </p:nvSpPr>
          <p:spPr>
            <a:xfrm>
              <a:off x="3995820" y="865028"/>
              <a:ext cx="2677598" cy="3293964"/>
            </a:xfrm>
            <a:prstGeom prst="roundRect">
              <a:avLst>
                <a:gd name="adj" fmla="val 16916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3" name="Rectangle 4">
              <a:extLst>
                <a:ext uri="{FF2B5EF4-FFF2-40B4-BE49-F238E27FC236}">
                  <a16:creationId xmlns:a16="http://schemas.microsoft.com/office/drawing/2014/main" id="{EC5F5254-9338-45C1-84DF-FB748EDE5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9899" y="1232996"/>
              <a:ext cx="2305050" cy="1217744"/>
            </a:xfrm>
            <a:prstGeom prst="rect">
              <a:avLst/>
            </a:prstGeom>
            <a:solidFill>
              <a:schemeClr val="bg1"/>
            </a:solidFill>
            <a:ln w="22225" cap="rnd" algn="ctr">
              <a:solidFill>
                <a:srgbClr val="000000"/>
              </a:solidFill>
              <a:prstDash val="dash"/>
              <a:round/>
            </a:ln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50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50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50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50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50" charset="-128"/>
                </a:defRPr>
              </a:lvl9pPr>
            </a:lstStyle>
            <a:p>
              <a:pPr algn="ctr" eaLnBrk="1" hangingPunct="1"/>
              <a:endParaRPr kumimoji="0" lang="en-US" altLang="en-US" sz="1400" b="1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" name="箭头: 左右 70">
              <a:extLst>
                <a:ext uri="{FF2B5EF4-FFF2-40B4-BE49-F238E27FC236}">
                  <a16:creationId xmlns:a16="http://schemas.microsoft.com/office/drawing/2014/main" id="{263A9A05-9C55-442D-BAF1-92C68B00AF17}"/>
                </a:ext>
              </a:extLst>
            </p:cNvPr>
            <p:cNvSpPr/>
            <p:nvPr/>
          </p:nvSpPr>
          <p:spPr bwMode="auto">
            <a:xfrm rot="5400000">
              <a:off x="5117816" y="2571663"/>
              <a:ext cx="409731" cy="277270"/>
            </a:xfrm>
            <a:prstGeom prst="leftRightArrow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 b="1" dirty="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" name="文本框 74">
              <a:extLst>
                <a:ext uri="{FF2B5EF4-FFF2-40B4-BE49-F238E27FC236}">
                  <a16:creationId xmlns:a16="http://schemas.microsoft.com/office/drawing/2014/main" id="{93CB22E2-CB94-40A1-9740-F85EDC3938AD}"/>
                </a:ext>
              </a:extLst>
            </p:cNvPr>
            <p:cNvSpPr txBox="1"/>
            <p:nvPr/>
          </p:nvSpPr>
          <p:spPr>
            <a:xfrm>
              <a:off x="4198411" y="896373"/>
              <a:ext cx="2081246" cy="4073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Prediction module</a:t>
              </a:r>
            </a:p>
          </p:txBody>
        </p:sp>
        <p:pic>
          <p:nvPicPr>
            <p:cNvPr id="16" name="Picture 2" descr="GitHub - tensorflow/tensorflow: An Open Source Machine Learning Framework  for Everyone">
              <a:extLst>
                <a:ext uri="{FF2B5EF4-FFF2-40B4-BE49-F238E27FC236}">
                  <a16:creationId xmlns:a16="http://schemas.microsoft.com/office/drawing/2014/main" id="{8AD3FE3C-6089-4A51-AE95-1A23930486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62" t="21154" r="18987" b="19188"/>
            <a:stretch/>
          </p:blipFill>
          <p:spPr bwMode="auto">
            <a:xfrm>
              <a:off x="4291668" y="1303329"/>
              <a:ext cx="2062026" cy="11097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4">
              <a:extLst>
                <a:ext uri="{FF2B5EF4-FFF2-40B4-BE49-F238E27FC236}">
                  <a16:creationId xmlns:a16="http://schemas.microsoft.com/office/drawing/2014/main" id="{1F9C43E1-C0EF-44A2-BA0C-1BDBA9E951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7974" y="2980823"/>
              <a:ext cx="2305050" cy="962709"/>
            </a:xfrm>
            <a:prstGeom prst="rect">
              <a:avLst/>
            </a:prstGeom>
            <a:solidFill>
              <a:schemeClr val="bg1"/>
            </a:solidFill>
            <a:ln w="22225" cap="rnd" algn="ctr">
              <a:solidFill>
                <a:srgbClr val="000000"/>
              </a:solidFill>
              <a:prstDash val="dash"/>
              <a:round/>
            </a:ln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50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50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50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50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50" charset="-128"/>
                </a:defRPr>
              </a:lvl9pPr>
            </a:lstStyle>
            <a:p>
              <a:pPr algn="ctr" eaLnBrk="1" hangingPunct="1"/>
              <a:endParaRPr kumimoji="0" lang="en-US" altLang="en-US" sz="1400" b="1" dirty="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" name="矩形 36">
              <a:extLst>
                <a:ext uri="{FF2B5EF4-FFF2-40B4-BE49-F238E27FC236}">
                  <a16:creationId xmlns:a16="http://schemas.microsoft.com/office/drawing/2014/main" id="{D8A7DFAD-4F79-451C-99A9-C7CBA0D4C0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8411" y="3003741"/>
              <a:ext cx="2224088" cy="333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50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50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50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50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50" charset="-128"/>
                </a:defRPr>
              </a:lvl9pPr>
            </a:lstStyle>
            <a:p>
              <a:pPr algn="ctr"/>
              <a:r>
                <a:rPr lang="en-US" altLang="en-US" sz="1200" b="1" dirty="0"/>
                <a:t>Data Processing</a:t>
              </a:r>
            </a:p>
          </p:txBody>
        </p:sp>
        <p:pic>
          <p:nvPicPr>
            <p:cNvPr id="19" name="Picture 2" descr="Pandas DataFrame (Python): 10 useful tricks | by Maurizio Sluijmers | Level  Up Coding">
              <a:extLst>
                <a:ext uri="{FF2B5EF4-FFF2-40B4-BE49-F238E27FC236}">
                  <a16:creationId xmlns:a16="http://schemas.microsoft.com/office/drawing/2014/main" id="{2AC7CAA0-5B5E-4743-9E78-A4AC404312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" t="5931" r="1854" b="4997"/>
            <a:stretch/>
          </p:blipFill>
          <p:spPr bwMode="auto">
            <a:xfrm>
              <a:off x="4579295" y="3285218"/>
              <a:ext cx="1512771" cy="581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箭头: 左右 60">
              <a:extLst>
                <a:ext uri="{FF2B5EF4-FFF2-40B4-BE49-F238E27FC236}">
                  <a16:creationId xmlns:a16="http://schemas.microsoft.com/office/drawing/2014/main" id="{1C10A939-8BDE-456A-AFC3-5960E5812A19}"/>
                </a:ext>
              </a:extLst>
            </p:cNvPr>
            <p:cNvSpPr/>
            <p:nvPr/>
          </p:nvSpPr>
          <p:spPr bwMode="auto">
            <a:xfrm rot="1289265">
              <a:off x="6623701" y="4263770"/>
              <a:ext cx="1843315" cy="330876"/>
            </a:xfrm>
            <a:prstGeom prst="leftRightArrow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 b="1" dirty="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1873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437</Words>
  <Application>Microsoft Office PowerPoint</Application>
  <PresentationFormat>宽屏</PresentationFormat>
  <Paragraphs>64</Paragraphs>
  <Slides>10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等线</vt:lpstr>
      <vt:lpstr>等线 Light</vt:lpstr>
      <vt:lpstr>Arial</vt:lpstr>
      <vt:lpstr>Roboto</vt:lpstr>
      <vt:lpstr>Times New Roman</vt:lpstr>
      <vt:lpstr>Verdana</vt:lpstr>
      <vt:lpstr>Office 主题​​</vt:lpstr>
      <vt:lpstr>基于大规模共享单车数据的交通流量可视化系统</vt:lpstr>
      <vt:lpstr>Discussion 1:创新实验时间线&amp;指导老师</vt:lpstr>
      <vt:lpstr>Why 可视化？ </vt:lpstr>
      <vt:lpstr>现有的一些可视化工作 </vt:lpstr>
      <vt:lpstr>现有的一些可视化工作 </vt:lpstr>
      <vt:lpstr>现有的一些可视化工作 </vt:lpstr>
      <vt:lpstr>Discussion 2: Motivation to this topic</vt:lpstr>
      <vt:lpstr>Discussion 3: 我的想法</vt:lpstr>
      <vt:lpstr>出租车共享单车数据的交通流量分析：实时可视化系统的开发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楊　闖</dc:creator>
  <cp:lastModifiedBy>楊　闖</cp:lastModifiedBy>
  <cp:revision>2</cp:revision>
  <dcterms:created xsi:type="dcterms:W3CDTF">2021-09-06T08:59:21Z</dcterms:created>
  <dcterms:modified xsi:type="dcterms:W3CDTF">2021-09-06T12:04:43Z</dcterms:modified>
</cp:coreProperties>
</file>